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2" r:id="rId22"/>
    <p:sldId id="293" r:id="rId23"/>
    <p:sldId id="294"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x="9144000" cy="5143500" type="screen16x9"/>
  <p:notesSz cx="6858000" cy="9144000"/>
  <p:embeddedFontLst>
    <p:embeddedFont>
      <p:font typeface="Average" panose="020B0604020202020204" charset="0"/>
      <p:regular r:id="rId41"/>
    </p:embeddedFont>
    <p:embeddedFont>
      <p:font typeface="Oswald" panose="00000500000000000000"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48d60f8f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48d60f8f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48d60f8f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48d60f8f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48d60f8fb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48d60f8f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048d60f8fb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048d60f8fb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48d60f8fb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48d60f8f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48d60f8fb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48d60f8fb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48d60f8fb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048d60f8f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48d60f8fb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48d60f8f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48d60f8fb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48d60f8fb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48d60f8fb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048d60f8f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48d60f8fb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48d60f8f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48d60f8fb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48d60f8fb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048d60f8fb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048d60f8f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48d60f8fb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048d60f8fb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48d60f8fb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48d60f8f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48d60f8fb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48d60f8f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48d60f8fb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48d60f8fb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48d60f8fb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48d60f8fb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48d60f8fb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48d60f8fb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48d60f8fb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48d60f8f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48d60f8fb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48d60f8fb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48d60f8f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48d60f8f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48d60f8fb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48d60f8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48d60f8fb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48d60f8fb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48d60f8fb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48d60f8f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48d60f8fb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48d60f8fb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8d60f8fb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048d60f8f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8d60f8fb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8d60f8f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48d60f8fb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48d60f8fb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48d60f8fb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48d60f8f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48d60f8f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48d60f8f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048d60f8f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048d60f8f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048d60f8fb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048d60f8f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8d60f8fb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8d60f8f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0" y="543975"/>
            <a:ext cx="85206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280" b="1"/>
              <a:t>INDIAN INSTITUTE OF INFORMATION TECHNOLOGY, KOTA</a:t>
            </a:r>
            <a:endParaRPr sz="2280" b="1"/>
          </a:p>
          <a:p>
            <a:pPr marL="0" lvl="0" indent="0" algn="ctr" rtl="0">
              <a:spcBef>
                <a:spcPts val="0"/>
              </a:spcBef>
              <a:spcAft>
                <a:spcPts val="0"/>
              </a:spcAft>
              <a:buSzPts val="990"/>
              <a:buNone/>
            </a:pPr>
            <a:r>
              <a:rPr lang="en" sz="1679" b="1"/>
              <a:t>Department of Computer Science and Engineering</a:t>
            </a:r>
            <a:endParaRPr sz="1679" b="1"/>
          </a:p>
        </p:txBody>
      </p:sp>
      <p:sp>
        <p:nvSpPr>
          <p:cNvPr id="60" name="Google Shape;60;p13"/>
          <p:cNvSpPr txBox="1">
            <a:spLocks noGrp="1"/>
          </p:cNvSpPr>
          <p:nvPr>
            <p:ph type="subTitle" idx="1"/>
          </p:nvPr>
        </p:nvSpPr>
        <p:spPr>
          <a:xfrm>
            <a:off x="138950" y="1336575"/>
            <a:ext cx="8520600" cy="4953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2000" b="1">
                <a:solidFill>
                  <a:schemeClr val="dk1"/>
                </a:solidFill>
              </a:rPr>
              <a:t>Final Year Project Presentation</a:t>
            </a:r>
            <a:endParaRPr sz="2000" b="1">
              <a:solidFill>
                <a:schemeClr val="dk1"/>
              </a:solidFill>
            </a:endParaRPr>
          </a:p>
        </p:txBody>
      </p:sp>
      <p:sp>
        <p:nvSpPr>
          <p:cNvPr id="61" name="Google Shape;61;p13"/>
          <p:cNvSpPr txBox="1"/>
          <p:nvPr/>
        </p:nvSpPr>
        <p:spPr>
          <a:xfrm>
            <a:off x="306250" y="1727600"/>
            <a:ext cx="85674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rPr>
              <a:t>Topic: Analysis of Various Land Use/Land Cover patterns over various regions of India using Machine Learning.</a:t>
            </a:r>
            <a:endParaRPr sz="1600" b="1">
              <a:solidFill>
                <a:schemeClr val="dk1"/>
              </a:solidFill>
            </a:endParaRPr>
          </a:p>
        </p:txBody>
      </p:sp>
      <p:sp>
        <p:nvSpPr>
          <p:cNvPr id="62" name="Google Shape;62;p13"/>
          <p:cNvSpPr txBox="1"/>
          <p:nvPr/>
        </p:nvSpPr>
        <p:spPr>
          <a:xfrm>
            <a:off x="190618" y="3119250"/>
            <a:ext cx="3133200" cy="1185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dirty="0">
                <a:solidFill>
                  <a:schemeClr val="dk1"/>
                </a:solidFill>
              </a:rPr>
              <a:t>Submitted By: </a:t>
            </a:r>
            <a:endParaRPr sz="1300" dirty="0">
              <a:solidFill>
                <a:schemeClr val="dk1"/>
              </a:solidFill>
            </a:endParaRPr>
          </a:p>
          <a:p>
            <a:pPr marL="0" lvl="0" indent="0" algn="ctr" rtl="0">
              <a:spcBef>
                <a:spcPts val="0"/>
              </a:spcBef>
              <a:spcAft>
                <a:spcPts val="0"/>
              </a:spcAft>
              <a:buNone/>
            </a:pPr>
            <a:r>
              <a:rPr lang="en" sz="1300" dirty="0">
                <a:solidFill>
                  <a:schemeClr val="dk1"/>
                </a:solidFill>
              </a:rPr>
              <a:t>Saharsh Sharma		2018kucp1063</a:t>
            </a:r>
            <a:endParaRPr sz="1300" dirty="0">
              <a:solidFill>
                <a:schemeClr val="dk1"/>
              </a:solidFill>
            </a:endParaRPr>
          </a:p>
          <a:p>
            <a:pPr marL="0" lvl="0" indent="0" algn="ctr" rtl="0">
              <a:spcBef>
                <a:spcPts val="0"/>
              </a:spcBef>
              <a:spcAft>
                <a:spcPts val="0"/>
              </a:spcAft>
              <a:buNone/>
            </a:pPr>
            <a:r>
              <a:rPr lang="en" sz="1300" dirty="0">
                <a:solidFill>
                  <a:schemeClr val="dk1"/>
                </a:solidFill>
              </a:rPr>
              <a:t>Vishay Yadav		2018kucp1134</a:t>
            </a:r>
            <a:endParaRPr sz="1300" dirty="0">
              <a:solidFill>
                <a:schemeClr val="dk1"/>
              </a:solidFill>
            </a:endParaRPr>
          </a:p>
          <a:p>
            <a:pPr marL="0" lvl="0" indent="0" algn="ctr" rtl="0">
              <a:spcBef>
                <a:spcPts val="0"/>
              </a:spcBef>
              <a:spcAft>
                <a:spcPts val="0"/>
              </a:spcAft>
              <a:buNone/>
            </a:pPr>
            <a:r>
              <a:rPr lang="en" sz="1300" dirty="0">
                <a:solidFill>
                  <a:schemeClr val="dk1"/>
                </a:solidFill>
              </a:rPr>
              <a:t>Shaurya			2018kucp1136</a:t>
            </a:r>
            <a:endParaRPr sz="1300" dirty="0">
              <a:solidFill>
                <a:schemeClr val="dk1"/>
              </a:solidFill>
            </a:endParaRPr>
          </a:p>
          <a:p>
            <a:pPr marL="0" lvl="0" indent="0" algn="ctr" rtl="0">
              <a:spcBef>
                <a:spcPts val="0"/>
              </a:spcBef>
              <a:spcAft>
                <a:spcPts val="0"/>
              </a:spcAft>
              <a:buNone/>
            </a:pPr>
            <a:r>
              <a:rPr lang="en" sz="1300" dirty="0">
                <a:solidFill>
                  <a:schemeClr val="dk1"/>
                </a:solidFill>
              </a:rPr>
              <a:t>Rajvir Singh			2018kucp1138</a:t>
            </a:r>
            <a:endParaRPr sz="1300" dirty="0">
              <a:solidFill>
                <a:schemeClr val="dk1"/>
              </a:solidFill>
            </a:endParaRPr>
          </a:p>
        </p:txBody>
      </p:sp>
      <p:sp>
        <p:nvSpPr>
          <p:cNvPr id="63" name="Google Shape;63;p13"/>
          <p:cNvSpPr txBox="1"/>
          <p:nvPr/>
        </p:nvSpPr>
        <p:spPr>
          <a:xfrm>
            <a:off x="4986425" y="3376650"/>
            <a:ext cx="32040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rPr>
              <a:t>Mentor:</a:t>
            </a:r>
            <a:endParaRPr sz="1600">
              <a:solidFill>
                <a:schemeClr val="dk1"/>
              </a:solidFill>
            </a:endParaRPr>
          </a:p>
          <a:p>
            <a:pPr marL="0" lvl="0" indent="0" algn="ctr" rtl="0">
              <a:spcBef>
                <a:spcPts val="0"/>
              </a:spcBef>
              <a:spcAft>
                <a:spcPts val="0"/>
              </a:spcAft>
              <a:buNone/>
            </a:pPr>
            <a:r>
              <a:rPr lang="en" sz="1600">
                <a:solidFill>
                  <a:schemeClr val="dk1"/>
                </a:solidFill>
              </a:rPr>
              <a:t>Dr. Priyanka Mishra</a:t>
            </a:r>
            <a:endParaRPr sz="1600">
              <a:solidFill>
                <a:schemeClr val="dk1"/>
              </a:solidFill>
            </a:endParaRPr>
          </a:p>
          <a:p>
            <a:pPr marL="0" lvl="0" indent="0" algn="ctr" rtl="0">
              <a:spcBef>
                <a:spcPts val="0"/>
              </a:spcBef>
              <a:spcAft>
                <a:spcPts val="0"/>
              </a:spcAft>
              <a:buNone/>
            </a:pPr>
            <a:r>
              <a:rPr lang="en" sz="1600">
                <a:solidFill>
                  <a:schemeClr val="dk1"/>
                </a:solidFill>
              </a:rPr>
              <a:t>Assistant Professor </a:t>
            </a:r>
            <a:endParaRPr sz="1600">
              <a:solidFill>
                <a:schemeClr val="dk1"/>
              </a:solidFill>
            </a:endParaRPr>
          </a:p>
          <a:p>
            <a:pPr marL="0" lvl="0" indent="0" algn="ctr" rtl="0">
              <a:spcBef>
                <a:spcPts val="0"/>
              </a:spcBef>
              <a:spcAft>
                <a:spcPts val="0"/>
              </a:spcAft>
              <a:buNone/>
            </a:pPr>
            <a:r>
              <a:rPr lang="en" sz="1600">
                <a:solidFill>
                  <a:schemeClr val="dk1"/>
                </a:solidFill>
              </a:rPr>
              <a:t>Department of CSE </a:t>
            </a:r>
            <a:endParaRPr sz="1600">
              <a:solidFill>
                <a:schemeClr val="dk1"/>
              </a:solidFill>
            </a:endParaRPr>
          </a:p>
          <a:p>
            <a:pPr marL="0" lvl="0" indent="0" algn="ctr" rtl="0">
              <a:spcBef>
                <a:spcPts val="0"/>
              </a:spcBef>
              <a:spcAft>
                <a:spcPts val="0"/>
              </a:spcAft>
              <a:buNone/>
            </a:pPr>
            <a:r>
              <a:rPr lang="en" sz="1600">
                <a:solidFill>
                  <a:schemeClr val="dk1"/>
                </a:solidFill>
              </a:rPr>
              <a:t>IIIT KOTA</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p:nvPr/>
        </p:nvSpPr>
        <p:spPr>
          <a:xfrm>
            <a:off x="186275" y="243450"/>
            <a:ext cx="8677200" cy="289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rPr>
              <a:t>Study Area </a:t>
            </a:r>
            <a:endParaRPr sz="2000" b="1">
              <a:solidFill>
                <a:schemeClr val="dk1"/>
              </a:solidFill>
            </a:endParaRPr>
          </a:p>
          <a:p>
            <a:pPr marL="0" lvl="0" indent="0" algn="ctr" rtl="0">
              <a:spcBef>
                <a:spcPts val="0"/>
              </a:spcBef>
              <a:spcAft>
                <a:spcPts val="0"/>
              </a:spcAft>
              <a:buNone/>
            </a:pPr>
            <a:endParaRPr sz="2000" b="1">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For our analysis, we selected ‘Delhi’ as the region of interest. </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Delhi, which is officially known as ‘National Capital Territory of Delhi’(NCT), and is the capital of India,covers an area of 1484 square kilometres (573 sq mi). It is located between 28°-24′-17″ N, 76°-50′-24″ E and 28°-53′-00″ N, 77°-20′-37″ E.</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From the dataset obtained, we have used the polygons over our area of study, which amount to a total of 286 such polygons. </a:t>
            </a:r>
            <a:endParaRPr sz="17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p:nvPr/>
        </p:nvSpPr>
        <p:spPr>
          <a:xfrm>
            <a:off x="188475" y="227725"/>
            <a:ext cx="8881200" cy="474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rPr>
              <a:t>Pre-Processing and Scene Selection</a:t>
            </a:r>
            <a:endParaRPr sz="2000" b="1">
              <a:solidFill>
                <a:schemeClr val="dk1"/>
              </a:solidFill>
            </a:endParaRPr>
          </a:p>
          <a:p>
            <a:pPr marL="0" lvl="0" indent="0" algn="ctr" rtl="0">
              <a:spcBef>
                <a:spcPts val="0"/>
              </a:spcBef>
              <a:spcAft>
                <a:spcPts val="0"/>
              </a:spcAft>
              <a:buNone/>
            </a:pPr>
            <a:endParaRPr sz="2000" b="1">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After retrieving the dataset, we used the Landsat 7 Surface Reflectance (TOA-1) data of the year 2014 (available in GEE) as input for classification which consists of 8 different bands of different wavelengths (micrometers).</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We use the Landsat 7 annual TOA percentile composite (2014), which is a composite of pre-processed scenes, that is available on GEE. This composite includes Top of Atmosphere (TOA) calibrated Landsat 7 data, which were filtered to include data of the year 2014 with no negative sun elevation. </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The composite further includes pixels with the lowest cloud cover, computed as per-band percentile values that have been scaled to 8 bits ([0,255]) (for bands 1 to 5, band 7 and 8) or to units of Kelvin-100 (for band 6). </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We add two additional indices as bands to the Landsat 7 data, so that it can improve the classification: Normalized Difference Vegetation Index (NDVI) and Normalized Difference Built-Up Index (NDBI).</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p:nvPr/>
        </p:nvSpPr>
        <p:spPr>
          <a:xfrm>
            <a:off x="298400" y="392650"/>
            <a:ext cx="8716500" cy="3740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chemeClr val="dk1"/>
              </a:buClr>
              <a:buSzPts val="2100"/>
              <a:buChar char="❏"/>
            </a:pPr>
            <a:r>
              <a:rPr lang="en" sz="2100">
                <a:solidFill>
                  <a:schemeClr val="dk1"/>
                </a:solidFill>
              </a:rPr>
              <a:t>NDVI: It communicates the relation between the visible red light (which is absorbed by a plant’s chlorophyll) and near-infrared wavelength (which is dispersed by the leaf’s mesophyll structure).</a:t>
            </a:r>
            <a:endParaRPr sz="2100">
              <a:solidFill>
                <a:schemeClr val="dk1"/>
              </a:solidFill>
            </a:endParaRPr>
          </a:p>
          <a:p>
            <a:pPr marL="457200" lvl="0" indent="0" algn="l" rtl="0">
              <a:spcBef>
                <a:spcPts val="0"/>
              </a:spcBef>
              <a:spcAft>
                <a:spcPts val="0"/>
              </a:spcAft>
              <a:buNone/>
            </a:pPr>
            <a:r>
              <a:rPr lang="en" sz="2100">
                <a:solidFill>
                  <a:schemeClr val="dk1"/>
                </a:solidFill>
              </a:rPr>
              <a:t>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Its formula for calculation is: (NIR - RED) / (NIR + RED)</a:t>
            </a:r>
            <a:endParaRPr sz="2100">
              <a:solidFill>
                <a:schemeClr val="dk1"/>
              </a:solidFill>
            </a:endParaRPr>
          </a:p>
          <a:p>
            <a:pPr marL="457200" lvl="0" indent="0" algn="l" rtl="0">
              <a:spcBef>
                <a:spcPts val="0"/>
              </a:spcBef>
              <a:spcAft>
                <a:spcPts val="0"/>
              </a:spcAft>
              <a:buNone/>
            </a:pPr>
            <a:r>
              <a:rPr lang="en" sz="2100">
                <a:solidFill>
                  <a:schemeClr val="dk1"/>
                </a:solidFill>
              </a:rPr>
              <a:t>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For Landsat 7, it is calculated as: (Band 4 – Band 3) / (Band 4 + Band 3)</a:t>
            </a:r>
            <a:endParaRPr sz="2100">
              <a:solidFill>
                <a:schemeClr val="dk1"/>
              </a:solidFill>
            </a:endParaRPr>
          </a:p>
          <a:p>
            <a:pPr marL="457200" lvl="0" indent="0" algn="l" rtl="0">
              <a:spcBef>
                <a:spcPts val="0"/>
              </a:spcBef>
              <a:spcAft>
                <a:spcPts val="0"/>
              </a:spcAft>
              <a:buNone/>
            </a:pPr>
            <a:r>
              <a:rPr lang="en" sz="2100">
                <a:solidFill>
                  <a:schemeClr val="dk1"/>
                </a:solidFill>
              </a:rPr>
              <a:t>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The value of NDVI ranges from -1 to +1. Higher value of NDVI represents dense vegetation</a:t>
            </a:r>
            <a:endParaRPr sz="2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p:nvPr/>
        </p:nvSpPr>
        <p:spPr>
          <a:xfrm>
            <a:off x="196325" y="212025"/>
            <a:ext cx="8787000" cy="35709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Char char="❏"/>
            </a:pPr>
            <a:r>
              <a:rPr lang="en" sz="2000">
                <a:solidFill>
                  <a:schemeClr val="dk1"/>
                </a:solidFill>
              </a:rPr>
              <a:t>NDBI: It communicates the relation between the medium-infrared and near-infrared wavelengths.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Its formula for calculation is: (MIR - NIR) / (MIR + NIR)</a:t>
            </a:r>
            <a:endParaRPr sz="2000">
              <a:solidFill>
                <a:schemeClr val="dk1"/>
              </a:solidFill>
            </a:endParaRPr>
          </a:p>
          <a:p>
            <a:pPr marL="457200" lvl="0" indent="0" algn="l" rtl="0">
              <a:spcBef>
                <a:spcPts val="0"/>
              </a:spcBef>
              <a:spcAft>
                <a:spcPts val="0"/>
              </a:spcAft>
              <a:buNone/>
            </a:pPr>
            <a:r>
              <a:rPr lang="en" sz="2000">
                <a:solidFill>
                  <a:schemeClr val="dk1"/>
                </a:solidFill>
              </a:rPr>
              <a:t> </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For Landsat 7, it can be calculated as: (Band 5 - Band 4) / (Band 5 + Band 4) </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The value of NDBI ranges from -1 to +1. The non-positive values correspond to water bodies while higher values correspond to Built-Up areas. </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p:nvPr/>
        </p:nvSpPr>
        <p:spPr>
          <a:xfrm>
            <a:off x="198000" y="94250"/>
            <a:ext cx="8353500" cy="230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1"/>
                </a:solidFill>
              </a:rPr>
              <a:t>Top of Atmosphere (TOA) Reflectance </a:t>
            </a:r>
            <a:endParaRPr sz="1800" b="1">
              <a:solidFill>
                <a:schemeClr val="dk1"/>
              </a:solidFill>
            </a:endParaRPr>
          </a:p>
          <a:p>
            <a:pPr marL="0" lvl="0" indent="0" algn="l" rtl="0">
              <a:spcBef>
                <a:spcPts val="0"/>
              </a:spcBef>
              <a:spcAft>
                <a:spcPts val="0"/>
              </a:spcAft>
              <a:buNone/>
            </a:pPr>
            <a:endParaRPr sz="1800" b="1">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Reflectance is basically defined as the proportion of the measure of light leaving a target to the measure of light striking the target.</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TOA Reflectance is a unitless estimation which gives the proportion of radiation reflected to the incident solar radiation on a given surface.</a:t>
            </a:r>
            <a:endParaRPr sz="1700">
              <a:solidFill>
                <a:schemeClr val="dk1"/>
              </a:solidFill>
            </a:endParaRPr>
          </a:p>
          <a:p>
            <a:pPr marL="0" lvl="0" indent="0" algn="l" rtl="0">
              <a:spcBef>
                <a:spcPts val="0"/>
              </a:spcBef>
              <a:spcAft>
                <a:spcPts val="0"/>
              </a:spcAft>
              <a:buNone/>
            </a:pPr>
            <a:endParaRPr sz="1700">
              <a:solidFill>
                <a:schemeClr val="dk1"/>
              </a:solidFill>
            </a:endParaRPr>
          </a:p>
        </p:txBody>
      </p:sp>
      <p:sp>
        <p:nvSpPr>
          <p:cNvPr id="137" name="Google Shape;137;p26"/>
          <p:cNvSpPr txBox="1"/>
          <p:nvPr/>
        </p:nvSpPr>
        <p:spPr>
          <a:xfrm>
            <a:off x="243425" y="2206600"/>
            <a:ext cx="84651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rPr>
              <a:t>Sun Elevation Angle</a:t>
            </a:r>
            <a:endParaRPr sz="1700" b="1">
              <a:solidFill>
                <a:schemeClr val="dk1"/>
              </a:solidFill>
            </a:endParaRPr>
          </a:p>
          <a:p>
            <a:pPr marL="0" lvl="0" indent="0" algn="l"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 Sun Elevation Angle is defined as the angle between the geometric center of the solar disk and the observer’s local horizon.</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Sun Elevation Angle is negative, when the Sun drops below the observer’s local horizon. </a:t>
            </a:r>
            <a:endParaRPr sz="17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7"/>
          <p:cNvPicPr preferRelativeResize="0"/>
          <p:nvPr/>
        </p:nvPicPr>
        <p:blipFill>
          <a:blip r:embed="rId3">
            <a:alphaModFix/>
          </a:blip>
          <a:stretch>
            <a:fillRect/>
          </a:stretch>
        </p:blipFill>
        <p:spPr>
          <a:xfrm>
            <a:off x="1153925" y="366750"/>
            <a:ext cx="5528150" cy="431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p:nvPr/>
        </p:nvSpPr>
        <p:spPr>
          <a:xfrm>
            <a:off x="260850" y="109950"/>
            <a:ext cx="86223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Bands of LANDSAT 7 that were used for classification</a:t>
            </a:r>
            <a:r>
              <a:rPr lang="en">
                <a:solidFill>
                  <a:schemeClr val="dk1"/>
                </a:solidFill>
              </a:rPr>
              <a:t> </a:t>
            </a:r>
            <a:endParaRPr>
              <a:solidFill>
                <a:schemeClr val="dk1"/>
              </a:solidFill>
            </a:endParaRPr>
          </a:p>
        </p:txBody>
      </p:sp>
      <p:pic>
        <p:nvPicPr>
          <p:cNvPr id="148" name="Google Shape;148;p28"/>
          <p:cNvPicPr preferRelativeResize="0"/>
          <p:nvPr/>
        </p:nvPicPr>
        <p:blipFill>
          <a:blip r:embed="rId3">
            <a:alphaModFix/>
          </a:blip>
          <a:stretch>
            <a:fillRect/>
          </a:stretch>
        </p:blipFill>
        <p:spPr>
          <a:xfrm>
            <a:off x="1986725" y="677325"/>
            <a:ext cx="4931475" cy="4371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p:nvPr/>
        </p:nvSpPr>
        <p:spPr>
          <a:xfrm>
            <a:off x="133500" y="486875"/>
            <a:ext cx="8669400" cy="4263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rPr>
              <a:t>Detection of Built-up Areas</a:t>
            </a:r>
            <a:endParaRPr sz="1900">
              <a:solidFill>
                <a:schemeClr val="dk1"/>
              </a:solidFill>
            </a:endParaRPr>
          </a:p>
          <a:p>
            <a:pPr marL="0" lvl="0" indent="0" algn="ctr" rtl="0">
              <a:spcBef>
                <a:spcPts val="0"/>
              </a:spcBef>
              <a:spcAft>
                <a:spcPts val="0"/>
              </a:spcAft>
              <a:buNone/>
            </a:pPr>
            <a:endParaRPr sz="1700">
              <a:solidFill>
                <a:schemeClr val="dk1"/>
              </a:solidFill>
            </a:endParaRPr>
          </a:p>
          <a:p>
            <a:pPr marL="457200" lvl="0" indent="-349250" algn="l" rtl="0">
              <a:spcBef>
                <a:spcPts val="0"/>
              </a:spcBef>
              <a:spcAft>
                <a:spcPts val="0"/>
              </a:spcAft>
              <a:buClr>
                <a:schemeClr val="dk1"/>
              </a:buClr>
              <a:buSzPts val="1900"/>
              <a:buChar char="❏"/>
            </a:pPr>
            <a:r>
              <a:rPr lang="en" sz="1900">
                <a:solidFill>
                  <a:schemeClr val="dk1"/>
                </a:solidFill>
              </a:rPr>
              <a:t>To detect the Built-up areas in the GEE, first, we overlay the labeled.</a:t>
            </a:r>
            <a:endParaRPr sz="1900">
              <a:solidFill>
                <a:schemeClr val="dk1"/>
              </a:solidFill>
            </a:endParaRPr>
          </a:p>
          <a:p>
            <a:pPr marL="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endParaRPr sz="1900">
              <a:solidFill>
                <a:schemeClr val="dk1"/>
              </a:solidFill>
            </a:endParaRPr>
          </a:p>
          <a:p>
            <a:pPr marL="457200" lvl="0" indent="-349250" algn="l" rtl="0">
              <a:spcBef>
                <a:spcPts val="0"/>
              </a:spcBef>
              <a:spcAft>
                <a:spcPts val="0"/>
              </a:spcAft>
              <a:buClr>
                <a:schemeClr val="dk1"/>
              </a:buClr>
              <a:buSzPts val="1900"/>
              <a:buChar char="❏"/>
            </a:pPr>
            <a:r>
              <a:rPr lang="en" sz="1900">
                <a:solidFill>
                  <a:schemeClr val="dk1"/>
                </a:solidFill>
              </a:rPr>
              <a:t>We collected all Landsat 7 points within the area of these polygons along with per-band reflectance values and index values. These sampled points differ from the original number of polygons used, as they entirely do not overlap with the pixels of the Landsat data. Each sample point includes an output binary class: Built-Up or Non-Built Up. </a:t>
            </a:r>
            <a:endParaRPr sz="1900">
              <a:solidFill>
                <a:schemeClr val="dk1"/>
              </a:solidFill>
            </a:endParaRPr>
          </a:p>
          <a:p>
            <a:pPr marL="0" lvl="0" indent="0" algn="l" rtl="0">
              <a:spcBef>
                <a:spcPts val="0"/>
              </a:spcBef>
              <a:spcAft>
                <a:spcPts val="0"/>
              </a:spcAft>
              <a:buNone/>
            </a:pPr>
            <a:endParaRPr sz="1900">
              <a:solidFill>
                <a:schemeClr val="dk1"/>
              </a:solidFill>
            </a:endParaRPr>
          </a:p>
          <a:p>
            <a:pPr marL="0" lvl="0" indent="0" algn="l" rtl="0">
              <a:spcBef>
                <a:spcPts val="0"/>
              </a:spcBef>
              <a:spcAft>
                <a:spcPts val="0"/>
              </a:spcAft>
              <a:buNone/>
            </a:pPr>
            <a:endParaRPr sz="1900">
              <a:solidFill>
                <a:schemeClr val="dk1"/>
              </a:solidFill>
            </a:endParaRPr>
          </a:p>
          <a:p>
            <a:pPr marL="457200" lvl="0" indent="-349250" algn="l" rtl="0">
              <a:spcBef>
                <a:spcPts val="0"/>
              </a:spcBef>
              <a:spcAft>
                <a:spcPts val="0"/>
              </a:spcAft>
              <a:buClr>
                <a:schemeClr val="dk1"/>
              </a:buClr>
              <a:buSzPts val="1900"/>
              <a:buChar char="❏"/>
            </a:pPr>
            <a:r>
              <a:rPr lang="en" sz="1900">
                <a:solidFill>
                  <a:schemeClr val="dk1"/>
                </a:solidFill>
              </a:rPr>
              <a:t>This set of points is used as input to the different classification models. polygons on the input layer. </a:t>
            </a:r>
            <a:endParaRPr sz="19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0"/>
          <p:cNvSpPr txBox="1"/>
          <p:nvPr/>
        </p:nvSpPr>
        <p:spPr>
          <a:xfrm>
            <a:off x="247413" y="0"/>
            <a:ext cx="86928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rPr>
              <a:t>Points after being mapped over points of Landsat 7 composite (Satellite View and Map View)      Green dots: Non-Built up and Red Dots : Built up</a:t>
            </a:r>
            <a:endParaRPr sz="1600" b="1">
              <a:solidFill>
                <a:schemeClr val="dk1"/>
              </a:solidFill>
            </a:endParaRPr>
          </a:p>
        </p:txBody>
      </p:sp>
      <p:pic>
        <p:nvPicPr>
          <p:cNvPr id="159" name="Google Shape;159;p30"/>
          <p:cNvPicPr preferRelativeResize="0"/>
          <p:nvPr/>
        </p:nvPicPr>
        <p:blipFill>
          <a:blip r:embed="rId3">
            <a:alphaModFix/>
          </a:blip>
          <a:stretch>
            <a:fillRect/>
          </a:stretch>
        </p:blipFill>
        <p:spPr>
          <a:xfrm>
            <a:off x="180600" y="612500"/>
            <a:ext cx="8826425" cy="4323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1"/>
          <p:cNvPicPr preferRelativeResize="0"/>
          <p:nvPr/>
        </p:nvPicPr>
        <p:blipFill>
          <a:blip r:embed="rId3">
            <a:alphaModFix/>
          </a:blip>
          <a:stretch>
            <a:fillRect/>
          </a:stretch>
        </p:blipFill>
        <p:spPr>
          <a:xfrm>
            <a:off x="152400" y="152400"/>
            <a:ext cx="8613275" cy="488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p:nvPr/>
        </p:nvSpPr>
        <p:spPr>
          <a:xfrm>
            <a:off x="157050" y="486850"/>
            <a:ext cx="8924100" cy="364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dk1"/>
                </a:solidFill>
              </a:rPr>
              <a:t>Introduction and Motivation</a:t>
            </a:r>
            <a:endParaRPr sz="1900" b="1">
              <a:solidFill>
                <a:schemeClr val="dk1"/>
              </a:solidFill>
            </a:endParaRPr>
          </a:p>
          <a:p>
            <a:pPr marL="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Urbanization takes place when rural areas are incorporated into cities, typically in the form of outgrowing radiation coming out from the city center or linearly along major transportation corridors.</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Due to an uneven distribution of population, this urbanization has shown undistributed patterns which can lead to misinformation in the Population data and census, and wastage of resources.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Previous researches measured urbanization through census data and door-to-door surveys.</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But, with an increase in the availability of Remote Sensing data and rapid developments in the field of Machine Learning, the task of urban research has become quite easy. </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p:nvPr/>
        </p:nvSpPr>
        <p:spPr>
          <a:xfrm>
            <a:off x="180600" y="157050"/>
            <a:ext cx="8818500" cy="457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solidFill>
                  <a:schemeClr val="accent6"/>
                </a:solidFill>
              </a:rPr>
              <a:t>Models</a:t>
            </a:r>
            <a:r>
              <a:rPr lang="en">
                <a:solidFill>
                  <a:schemeClr val="accent6"/>
                </a:solidFill>
              </a:rPr>
              <a:t> </a:t>
            </a:r>
            <a:endParaRPr>
              <a:solidFill>
                <a:schemeClr val="accent6"/>
              </a:solidFill>
            </a:endParaRPr>
          </a:p>
          <a:p>
            <a:pPr marL="0" lvl="0" indent="0" algn="l" rtl="0">
              <a:spcBef>
                <a:spcPts val="0"/>
              </a:spcBef>
              <a:spcAft>
                <a:spcPts val="0"/>
              </a:spcAft>
              <a:buNone/>
            </a:pPr>
            <a:endParaRPr>
              <a:solidFill>
                <a:schemeClr val="accent6"/>
              </a:solidFill>
            </a:endParaRPr>
          </a:p>
          <a:p>
            <a:pPr marL="457200" lvl="0" indent="-342900" algn="l" rtl="0">
              <a:spcBef>
                <a:spcPts val="0"/>
              </a:spcBef>
              <a:spcAft>
                <a:spcPts val="0"/>
              </a:spcAft>
              <a:buClr>
                <a:schemeClr val="accent6"/>
              </a:buClr>
              <a:buSzPts val="1800"/>
              <a:buChar char="❏"/>
            </a:pPr>
            <a:r>
              <a:rPr lang="en" sz="1800">
                <a:solidFill>
                  <a:schemeClr val="accent6"/>
                </a:solidFill>
              </a:rPr>
              <a:t>The task of classification is performed using three classification models For evaluating the performance of these models with less-biased estimation, we applied 10-fold cross validation. available in GEE: </a:t>
            </a:r>
            <a:endParaRPr sz="1800">
              <a:solidFill>
                <a:schemeClr val="accent6"/>
              </a:solidFill>
            </a:endParaRPr>
          </a:p>
          <a:p>
            <a:pPr marL="457200" lvl="0" indent="0" algn="l" rtl="0">
              <a:spcBef>
                <a:spcPts val="0"/>
              </a:spcBef>
              <a:spcAft>
                <a:spcPts val="0"/>
              </a:spcAft>
              <a:buNone/>
            </a:pPr>
            <a:endParaRPr sz="1800">
              <a:solidFill>
                <a:schemeClr val="accent6"/>
              </a:solidFill>
            </a:endParaRPr>
          </a:p>
          <a:p>
            <a:pPr marL="457200" lvl="0" indent="-342900" algn="l" rtl="0">
              <a:spcBef>
                <a:spcPts val="0"/>
              </a:spcBef>
              <a:spcAft>
                <a:spcPts val="0"/>
              </a:spcAft>
              <a:buClr>
                <a:schemeClr val="accent6"/>
              </a:buClr>
              <a:buSzPts val="1800"/>
              <a:buChar char="❏"/>
            </a:pPr>
            <a:r>
              <a:rPr lang="en" sz="1800">
                <a:solidFill>
                  <a:schemeClr val="accent6"/>
                </a:solidFill>
              </a:rPr>
              <a:t>1. Decision Tree </a:t>
            </a:r>
            <a:endParaRPr sz="1800">
              <a:solidFill>
                <a:schemeClr val="accent6"/>
              </a:solidFill>
            </a:endParaRPr>
          </a:p>
          <a:p>
            <a:pPr marL="457200" lvl="0" indent="0" algn="l" rtl="0">
              <a:spcBef>
                <a:spcPts val="0"/>
              </a:spcBef>
              <a:spcAft>
                <a:spcPts val="0"/>
              </a:spcAft>
              <a:buNone/>
            </a:pPr>
            <a:endParaRPr sz="1800">
              <a:solidFill>
                <a:schemeClr val="accent6"/>
              </a:solidFill>
            </a:endParaRPr>
          </a:p>
          <a:p>
            <a:pPr marL="457200" lvl="0" indent="-342900" algn="l" rtl="0">
              <a:spcBef>
                <a:spcPts val="0"/>
              </a:spcBef>
              <a:spcAft>
                <a:spcPts val="0"/>
              </a:spcAft>
              <a:buClr>
                <a:schemeClr val="accent6"/>
              </a:buClr>
              <a:buSzPts val="1800"/>
              <a:buChar char="❏"/>
            </a:pPr>
            <a:r>
              <a:rPr lang="en" sz="1800">
                <a:solidFill>
                  <a:schemeClr val="accent6"/>
                </a:solidFill>
              </a:rPr>
              <a:t>2. Support Vector Machine (Linear SVM), a classifier that identifies decision boundaries by optimally separating the classes accordingly.</a:t>
            </a:r>
            <a:endParaRPr sz="1800">
              <a:solidFill>
                <a:schemeClr val="accent6"/>
              </a:solidFill>
            </a:endParaRPr>
          </a:p>
          <a:p>
            <a:pPr marL="457200" lvl="0" indent="0" algn="l" rtl="0">
              <a:spcBef>
                <a:spcPts val="0"/>
              </a:spcBef>
              <a:spcAft>
                <a:spcPts val="0"/>
              </a:spcAft>
              <a:buNone/>
            </a:pPr>
            <a:endParaRPr sz="1800">
              <a:solidFill>
                <a:schemeClr val="accent6"/>
              </a:solidFill>
            </a:endParaRPr>
          </a:p>
          <a:p>
            <a:pPr marL="457200" lvl="0" indent="-342900" algn="l" rtl="0">
              <a:spcBef>
                <a:spcPts val="0"/>
              </a:spcBef>
              <a:spcAft>
                <a:spcPts val="0"/>
              </a:spcAft>
              <a:buClr>
                <a:schemeClr val="accent6"/>
              </a:buClr>
              <a:buSzPts val="1800"/>
              <a:buChar char="❏"/>
            </a:pPr>
            <a:r>
              <a:rPr lang="en" sz="1800">
                <a:solidFill>
                  <a:schemeClr val="accent6"/>
                </a:solidFill>
              </a:rPr>
              <a:t> 3. Random Forest, a tree-based classifier that includes k decision trees (k predictors).</a:t>
            </a:r>
            <a:endParaRPr sz="1800">
              <a:solidFill>
                <a:schemeClr val="accent6"/>
              </a:solidFill>
            </a:endParaRPr>
          </a:p>
          <a:p>
            <a:pPr marL="457200" lvl="0" indent="0" algn="l" rtl="0">
              <a:spcBef>
                <a:spcPts val="0"/>
              </a:spcBef>
              <a:spcAft>
                <a:spcPts val="0"/>
              </a:spcAft>
              <a:buNone/>
            </a:pPr>
            <a:endParaRPr sz="1800">
              <a:solidFill>
                <a:schemeClr val="accent6"/>
              </a:solidFill>
            </a:endParaRPr>
          </a:p>
          <a:p>
            <a:pPr marL="457200" lvl="0" indent="-342900" algn="l" rtl="0">
              <a:spcBef>
                <a:spcPts val="0"/>
              </a:spcBef>
              <a:spcAft>
                <a:spcPts val="0"/>
              </a:spcAft>
              <a:buClr>
                <a:schemeClr val="accent6"/>
              </a:buClr>
              <a:buSzPts val="1800"/>
              <a:buChar char="❏"/>
            </a:pPr>
            <a:r>
              <a:rPr lang="en" sz="1800">
                <a:solidFill>
                  <a:schemeClr val="accent6"/>
                </a:solidFill>
              </a:rPr>
              <a:t>For evaluating the performance of these models with less-biased estimation, we applied 10-fold cross validation.</a:t>
            </a:r>
            <a:endParaRPr sz="1800">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84876F-FA3D-4492-9ED8-9DD2D93195E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14146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79FDA-7D32-4226-B4FA-9364E466ABF5}"/>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9796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738AE-46A4-42F5-BCF6-711C37DDA55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720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p:nvPr/>
        </p:nvSpPr>
        <p:spPr>
          <a:xfrm>
            <a:off x="196325" y="204175"/>
            <a:ext cx="88422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rPr>
              <a:t>Results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First of all, we performed classification using Random Forest with 10, 50 and 100 trees, and found that Random Forest with 50 trees performed the best among all of them. </a:t>
            </a:r>
            <a:endParaRPr>
              <a:solidFill>
                <a:schemeClr val="dk1"/>
              </a:solidFill>
            </a:endParaRPr>
          </a:p>
        </p:txBody>
      </p:sp>
      <p:pic>
        <p:nvPicPr>
          <p:cNvPr id="175" name="Google Shape;175;p33"/>
          <p:cNvPicPr preferRelativeResize="0"/>
          <p:nvPr/>
        </p:nvPicPr>
        <p:blipFill>
          <a:blip r:embed="rId3">
            <a:alphaModFix/>
          </a:blip>
          <a:stretch>
            <a:fillRect/>
          </a:stretch>
        </p:blipFill>
        <p:spPr>
          <a:xfrm>
            <a:off x="109950" y="1466275"/>
            <a:ext cx="3101800" cy="2724875"/>
          </a:xfrm>
          <a:prstGeom prst="rect">
            <a:avLst/>
          </a:prstGeom>
          <a:noFill/>
          <a:ln>
            <a:noFill/>
          </a:ln>
        </p:spPr>
      </p:pic>
      <p:pic>
        <p:nvPicPr>
          <p:cNvPr id="176" name="Google Shape;176;p33"/>
          <p:cNvPicPr preferRelativeResize="0"/>
          <p:nvPr/>
        </p:nvPicPr>
        <p:blipFill>
          <a:blip r:embed="rId4">
            <a:alphaModFix/>
          </a:blip>
          <a:stretch>
            <a:fillRect/>
          </a:stretch>
        </p:blipFill>
        <p:spPr>
          <a:xfrm>
            <a:off x="3211750" y="1319250"/>
            <a:ext cx="5779851" cy="362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4"/>
          <p:cNvSpPr txBox="1"/>
          <p:nvPr/>
        </p:nvSpPr>
        <p:spPr>
          <a:xfrm>
            <a:off x="204175" y="204175"/>
            <a:ext cx="8810700" cy="1339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6"/>
              </a:buClr>
              <a:buSzPts val="1500"/>
              <a:buChar char="❏"/>
            </a:pPr>
            <a:r>
              <a:rPr lang="en" sz="1500">
                <a:solidFill>
                  <a:schemeClr val="accent6"/>
                </a:solidFill>
              </a:rPr>
              <a:t>We then performed classification using Decision Tree and Linear SVM, and compared the results with that of Random Forest with 50 Trees. </a:t>
            </a:r>
            <a:endParaRPr sz="1500">
              <a:solidFill>
                <a:schemeClr val="accent6"/>
              </a:solidFill>
            </a:endParaRPr>
          </a:p>
          <a:p>
            <a:pPr marL="457200" lvl="0" indent="0" algn="l" rtl="0">
              <a:spcBef>
                <a:spcPts val="0"/>
              </a:spcBef>
              <a:spcAft>
                <a:spcPts val="0"/>
              </a:spcAft>
              <a:buNone/>
            </a:pPr>
            <a:endParaRPr sz="1500">
              <a:solidFill>
                <a:schemeClr val="accent6"/>
              </a:solidFill>
            </a:endParaRPr>
          </a:p>
          <a:p>
            <a:pPr marL="457200" lvl="0" indent="-323850" algn="l" rtl="0">
              <a:spcBef>
                <a:spcPts val="0"/>
              </a:spcBef>
              <a:spcAft>
                <a:spcPts val="0"/>
              </a:spcAft>
              <a:buClr>
                <a:schemeClr val="accent6"/>
              </a:buClr>
              <a:buSzPts val="1500"/>
              <a:buChar char="❏"/>
            </a:pPr>
            <a:r>
              <a:rPr lang="en" sz="1500">
                <a:solidFill>
                  <a:schemeClr val="accent6"/>
                </a:solidFill>
              </a:rPr>
              <a:t>We found out that the Decision Tree performed the best among all the models and SVM performed the worst.  </a:t>
            </a:r>
            <a:endParaRPr sz="1500">
              <a:solidFill>
                <a:schemeClr val="accent6"/>
              </a:solidFill>
            </a:endParaRPr>
          </a:p>
        </p:txBody>
      </p:sp>
      <p:pic>
        <p:nvPicPr>
          <p:cNvPr id="182" name="Google Shape;182;p34"/>
          <p:cNvPicPr preferRelativeResize="0"/>
          <p:nvPr/>
        </p:nvPicPr>
        <p:blipFill>
          <a:blip r:embed="rId3">
            <a:alphaModFix/>
          </a:blip>
          <a:stretch>
            <a:fillRect/>
          </a:stretch>
        </p:blipFill>
        <p:spPr>
          <a:xfrm>
            <a:off x="1672625" y="1543375"/>
            <a:ext cx="5473299" cy="3498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5"/>
          <p:cNvPicPr preferRelativeResize="0"/>
          <p:nvPr/>
        </p:nvPicPr>
        <p:blipFill>
          <a:blip r:embed="rId3">
            <a:alphaModFix/>
          </a:blip>
          <a:stretch>
            <a:fillRect/>
          </a:stretch>
        </p:blipFill>
        <p:spPr>
          <a:xfrm>
            <a:off x="54975" y="62825"/>
            <a:ext cx="9014850" cy="5080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6"/>
          <p:cNvPicPr preferRelativeResize="0"/>
          <p:nvPr/>
        </p:nvPicPr>
        <p:blipFill>
          <a:blip r:embed="rId3">
            <a:alphaModFix/>
          </a:blip>
          <a:stretch>
            <a:fillRect/>
          </a:stretch>
        </p:blipFill>
        <p:spPr>
          <a:xfrm>
            <a:off x="94225" y="89575"/>
            <a:ext cx="9014875" cy="4998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7"/>
          <p:cNvPicPr preferRelativeResize="0"/>
          <p:nvPr/>
        </p:nvPicPr>
        <p:blipFill>
          <a:blip r:embed="rId3">
            <a:alphaModFix/>
          </a:blip>
          <a:stretch>
            <a:fillRect/>
          </a:stretch>
        </p:blipFill>
        <p:spPr>
          <a:xfrm>
            <a:off x="152400" y="152400"/>
            <a:ext cx="6020674"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8"/>
          <p:cNvSpPr txBox="1"/>
          <p:nvPr/>
        </p:nvSpPr>
        <p:spPr>
          <a:xfrm>
            <a:off x="321975" y="62825"/>
            <a:ext cx="837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Ground Reality - Satellite View</a:t>
            </a:r>
            <a:r>
              <a:rPr lang="en">
                <a:solidFill>
                  <a:schemeClr val="dk1"/>
                </a:solidFill>
              </a:rPr>
              <a:t> </a:t>
            </a:r>
            <a:endParaRPr>
              <a:solidFill>
                <a:schemeClr val="dk1"/>
              </a:solidFill>
            </a:endParaRPr>
          </a:p>
        </p:txBody>
      </p:sp>
      <p:pic>
        <p:nvPicPr>
          <p:cNvPr id="203" name="Google Shape;203;p38"/>
          <p:cNvPicPr preferRelativeResize="0"/>
          <p:nvPr/>
        </p:nvPicPr>
        <p:blipFill>
          <a:blip r:embed="rId3">
            <a:alphaModFix/>
          </a:blip>
          <a:stretch>
            <a:fillRect/>
          </a:stretch>
        </p:blipFill>
        <p:spPr>
          <a:xfrm>
            <a:off x="70675" y="463300"/>
            <a:ext cx="8991299" cy="4640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139200" y="1332650"/>
            <a:ext cx="8865600" cy="1354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dk1"/>
                </a:solidFill>
              </a:rPr>
              <a:t>Problem Statement</a:t>
            </a:r>
            <a:endParaRPr sz="2200" b="1">
              <a:solidFill>
                <a:schemeClr val="dk1"/>
              </a:solidFill>
            </a:endParaRPr>
          </a:p>
          <a:p>
            <a:pPr marL="0" lvl="0" indent="0" algn="ctr" rtl="0">
              <a:spcBef>
                <a:spcPts val="0"/>
              </a:spcBef>
              <a:spcAft>
                <a:spcPts val="0"/>
              </a:spcAft>
              <a:buNone/>
            </a:pPr>
            <a:endParaRPr sz="1800">
              <a:solidFill>
                <a:schemeClr val="dk1"/>
              </a:solidFill>
            </a:endParaRPr>
          </a:p>
          <a:p>
            <a:pPr marL="0" lvl="0" indent="0" algn="ctr" rtl="0">
              <a:spcBef>
                <a:spcPts val="0"/>
              </a:spcBef>
              <a:spcAft>
                <a:spcPts val="0"/>
              </a:spcAft>
              <a:buNone/>
            </a:pPr>
            <a:r>
              <a:rPr lang="en" sz="1800">
                <a:solidFill>
                  <a:schemeClr val="dk1"/>
                </a:solidFill>
              </a:rPr>
              <a:t>To classify the different regions of Delhi, India, into Built-Up and Non Built-Up areas, using Machine Learning models on Landsat 7 data in Google Earth Engine.</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9"/>
          <p:cNvSpPr txBox="1"/>
          <p:nvPr/>
        </p:nvSpPr>
        <p:spPr>
          <a:xfrm>
            <a:off x="154800" y="34600"/>
            <a:ext cx="8834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Ground Reality - Map View</a:t>
            </a:r>
            <a:endParaRPr sz="1700" b="1">
              <a:solidFill>
                <a:schemeClr val="dk1"/>
              </a:solidFill>
            </a:endParaRPr>
          </a:p>
        </p:txBody>
      </p:sp>
      <p:pic>
        <p:nvPicPr>
          <p:cNvPr id="209" name="Google Shape;209;p39"/>
          <p:cNvPicPr preferRelativeResize="0"/>
          <p:nvPr/>
        </p:nvPicPr>
        <p:blipFill>
          <a:blip r:embed="rId3">
            <a:alphaModFix/>
          </a:blip>
          <a:stretch>
            <a:fillRect/>
          </a:stretch>
        </p:blipFill>
        <p:spPr>
          <a:xfrm>
            <a:off x="62825" y="481000"/>
            <a:ext cx="9022723" cy="4623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0"/>
          <p:cNvSpPr txBox="1"/>
          <p:nvPr/>
        </p:nvSpPr>
        <p:spPr>
          <a:xfrm>
            <a:off x="117800" y="78525"/>
            <a:ext cx="88734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rPr>
              <a:t>Prediction output of Decision Tree - Satellite View</a:t>
            </a:r>
            <a:endParaRPr sz="1600" b="1">
              <a:solidFill>
                <a:schemeClr val="dk1"/>
              </a:solidFill>
            </a:endParaRPr>
          </a:p>
        </p:txBody>
      </p:sp>
      <p:pic>
        <p:nvPicPr>
          <p:cNvPr id="215" name="Google Shape;215;p40"/>
          <p:cNvPicPr preferRelativeResize="0"/>
          <p:nvPr/>
        </p:nvPicPr>
        <p:blipFill>
          <a:blip r:embed="rId3">
            <a:alphaModFix/>
          </a:blip>
          <a:stretch>
            <a:fillRect/>
          </a:stretch>
        </p:blipFill>
        <p:spPr>
          <a:xfrm>
            <a:off x="0" y="407225"/>
            <a:ext cx="9144000" cy="4736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1"/>
          <p:cNvSpPr txBox="1"/>
          <p:nvPr/>
        </p:nvSpPr>
        <p:spPr>
          <a:xfrm>
            <a:off x="188475" y="109925"/>
            <a:ext cx="8653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rPr>
              <a:t>Prediction Output of Decision Tree- Map View</a:t>
            </a:r>
            <a:endParaRPr sz="1500" b="1">
              <a:solidFill>
                <a:schemeClr val="dk1"/>
              </a:solidFill>
            </a:endParaRPr>
          </a:p>
        </p:txBody>
      </p:sp>
      <p:pic>
        <p:nvPicPr>
          <p:cNvPr id="221" name="Google Shape;221;p41"/>
          <p:cNvPicPr preferRelativeResize="0"/>
          <p:nvPr/>
        </p:nvPicPr>
        <p:blipFill>
          <a:blip r:embed="rId3">
            <a:alphaModFix/>
          </a:blip>
          <a:stretch>
            <a:fillRect/>
          </a:stretch>
        </p:blipFill>
        <p:spPr>
          <a:xfrm>
            <a:off x="0" y="415125"/>
            <a:ext cx="9144000" cy="4728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2"/>
          <p:cNvSpPr txBox="1"/>
          <p:nvPr/>
        </p:nvSpPr>
        <p:spPr>
          <a:xfrm>
            <a:off x="86375" y="39250"/>
            <a:ext cx="8755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Prediction output of Linear SVM - Satellite View</a:t>
            </a:r>
            <a:endParaRPr b="1">
              <a:solidFill>
                <a:schemeClr val="dk1"/>
              </a:solidFill>
            </a:endParaRPr>
          </a:p>
        </p:txBody>
      </p:sp>
      <p:pic>
        <p:nvPicPr>
          <p:cNvPr id="227" name="Google Shape;227;p42"/>
          <p:cNvPicPr preferRelativeResize="0"/>
          <p:nvPr/>
        </p:nvPicPr>
        <p:blipFill>
          <a:blip r:embed="rId3">
            <a:alphaModFix/>
          </a:blip>
          <a:stretch>
            <a:fillRect/>
          </a:stretch>
        </p:blipFill>
        <p:spPr>
          <a:xfrm>
            <a:off x="0" y="329800"/>
            <a:ext cx="9144001" cy="4813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3"/>
          <p:cNvSpPr txBox="1"/>
          <p:nvPr/>
        </p:nvSpPr>
        <p:spPr>
          <a:xfrm>
            <a:off x="172775" y="0"/>
            <a:ext cx="83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Prediction Output of Linear SVM - Map View</a:t>
            </a:r>
            <a:endParaRPr b="1">
              <a:solidFill>
                <a:schemeClr val="dk1"/>
              </a:solidFill>
            </a:endParaRPr>
          </a:p>
        </p:txBody>
      </p:sp>
      <p:pic>
        <p:nvPicPr>
          <p:cNvPr id="233" name="Google Shape;233;p43"/>
          <p:cNvPicPr preferRelativeResize="0"/>
          <p:nvPr/>
        </p:nvPicPr>
        <p:blipFill>
          <a:blip r:embed="rId3">
            <a:alphaModFix/>
          </a:blip>
          <a:stretch>
            <a:fillRect/>
          </a:stretch>
        </p:blipFill>
        <p:spPr>
          <a:xfrm>
            <a:off x="0" y="352500"/>
            <a:ext cx="9144000" cy="4791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4"/>
          <p:cNvSpPr txBox="1"/>
          <p:nvPr/>
        </p:nvSpPr>
        <p:spPr>
          <a:xfrm>
            <a:off x="227725" y="54975"/>
            <a:ext cx="8402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Prediction Output of Random Forest - Satellite View</a:t>
            </a:r>
            <a:r>
              <a:rPr lang="en">
                <a:solidFill>
                  <a:schemeClr val="dk1"/>
                </a:solidFill>
              </a:rPr>
              <a:t> </a:t>
            </a:r>
            <a:endParaRPr>
              <a:solidFill>
                <a:schemeClr val="dk1"/>
              </a:solidFill>
            </a:endParaRPr>
          </a:p>
        </p:txBody>
      </p:sp>
      <p:pic>
        <p:nvPicPr>
          <p:cNvPr id="239" name="Google Shape;239;p44"/>
          <p:cNvPicPr preferRelativeResize="0"/>
          <p:nvPr/>
        </p:nvPicPr>
        <p:blipFill>
          <a:blip r:embed="rId3">
            <a:alphaModFix/>
          </a:blip>
          <a:stretch>
            <a:fillRect/>
          </a:stretch>
        </p:blipFill>
        <p:spPr>
          <a:xfrm>
            <a:off x="0" y="380000"/>
            <a:ext cx="9143998" cy="476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5"/>
          <p:cNvSpPr txBox="1"/>
          <p:nvPr/>
        </p:nvSpPr>
        <p:spPr>
          <a:xfrm>
            <a:off x="267000" y="39275"/>
            <a:ext cx="8111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Prediction Output of Random Forest - Map View</a:t>
            </a:r>
            <a:endParaRPr b="1">
              <a:solidFill>
                <a:schemeClr val="dk1"/>
              </a:solidFill>
            </a:endParaRPr>
          </a:p>
        </p:txBody>
      </p:sp>
      <p:pic>
        <p:nvPicPr>
          <p:cNvPr id="245" name="Google Shape;245;p45"/>
          <p:cNvPicPr preferRelativeResize="0"/>
          <p:nvPr/>
        </p:nvPicPr>
        <p:blipFill>
          <a:blip r:embed="rId3">
            <a:alphaModFix/>
          </a:blip>
          <a:stretch>
            <a:fillRect/>
          </a:stretch>
        </p:blipFill>
        <p:spPr>
          <a:xfrm>
            <a:off x="0" y="372150"/>
            <a:ext cx="9144000" cy="4771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p:nvPr/>
        </p:nvSpPr>
        <p:spPr>
          <a:xfrm>
            <a:off x="486875" y="54950"/>
            <a:ext cx="7962600" cy="4279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rPr>
              <a:t>Conclusion and Future Scope</a:t>
            </a:r>
            <a:endParaRPr sz="1800" b="1">
              <a:solidFill>
                <a:schemeClr val="dk1"/>
              </a:solidFill>
            </a:endParaRPr>
          </a:p>
          <a:p>
            <a:pPr marL="0" lvl="0" indent="0" algn="ctr" rtl="0">
              <a:spcBef>
                <a:spcPts val="0"/>
              </a:spcBef>
              <a:spcAft>
                <a:spcPts val="0"/>
              </a:spcAft>
              <a:buNone/>
            </a:pPr>
            <a:endParaRPr sz="1600" b="1">
              <a:solidFill>
                <a:schemeClr val="dk1"/>
              </a:solidFill>
            </a:endParaRPr>
          </a:p>
          <a:p>
            <a:pPr marL="0" lvl="0" indent="0" algn="ctr" rtl="0">
              <a:spcBef>
                <a:spcPts val="0"/>
              </a:spcBef>
              <a:spcAft>
                <a:spcPts val="0"/>
              </a:spcAft>
              <a:buNone/>
            </a:pPr>
            <a:endParaRPr sz="1600" b="1">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From the results obtained, we can conclude that the Decision Tree performs best with a training accuracy of 72% and testing accuracy of 66%.</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The average training accuracy for the classifiers is 70% whereas the Average testing accuracy is 65%.</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As more and more satellite data over India gets available along with the increase in computational power for geo-spatial analysis, this study can be extended for analyzing a vast number of LU/LC patterns</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7"/>
          <p:cNvSpPr txBox="1"/>
          <p:nvPr/>
        </p:nvSpPr>
        <p:spPr>
          <a:xfrm>
            <a:off x="447575" y="1413500"/>
            <a:ext cx="81588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Acknowledgement</a:t>
            </a:r>
            <a:endParaRPr sz="1700" b="1">
              <a:solidFill>
                <a:schemeClr val="dk1"/>
              </a:solidFill>
            </a:endParaRPr>
          </a:p>
          <a:p>
            <a:pPr marL="0" lvl="0" indent="0" algn="ctr" rtl="0">
              <a:spcBef>
                <a:spcPts val="0"/>
              </a:spcBef>
              <a:spcAft>
                <a:spcPts val="0"/>
              </a:spcAft>
              <a:buNone/>
            </a:pPr>
            <a:endParaRPr sz="1700" b="1">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We thank Dr. Priyanka Mishra (Dept. of CSE, IIIT Kota) for her continuous support and guidance throughout the project work.</a:t>
            </a:r>
            <a:endParaRPr sz="17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691025" y="47100"/>
            <a:ext cx="749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chemeClr val="dk1"/>
                </a:solidFill>
              </a:rPr>
              <a:t>Methodology</a:t>
            </a:r>
            <a:endParaRPr sz="2200" b="1">
              <a:solidFill>
                <a:schemeClr val="dk1"/>
              </a:solidFill>
            </a:endParaRPr>
          </a:p>
        </p:txBody>
      </p:sp>
      <p:pic>
        <p:nvPicPr>
          <p:cNvPr id="79" name="Google Shape;79;p16"/>
          <p:cNvPicPr preferRelativeResize="0"/>
          <p:nvPr/>
        </p:nvPicPr>
        <p:blipFill>
          <a:blip r:embed="rId3">
            <a:alphaModFix/>
          </a:blip>
          <a:stretch>
            <a:fillRect/>
          </a:stretch>
        </p:blipFill>
        <p:spPr>
          <a:xfrm>
            <a:off x="1279975" y="509625"/>
            <a:ext cx="6423501" cy="459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353375" y="125650"/>
            <a:ext cx="8614500" cy="437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rPr>
              <a:t>Google Earth Engine </a:t>
            </a:r>
            <a:endParaRPr sz="1800" b="1">
              <a:solidFill>
                <a:schemeClr val="dk1"/>
              </a:solidFill>
            </a:endParaRPr>
          </a:p>
          <a:p>
            <a:pPr marL="0" lvl="0" indent="0" algn="l" rtl="0">
              <a:spcBef>
                <a:spcPts val="0"/>
              </a:spcBef>
              <a:spcAft>
                <a:spcPts val="0"/>
              </a:spcAft>
              <a:buNone/>
            </a:pPr>
            <a:endParaRPr>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Google Earth Engine (GEE) is a cloud-based computational platform and Geographic Information System (GIS) tool used to display maps and synthesize the geographical data and to run geospatial analysis on Google's infrastructure.</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It is a huge platform with petabytes of satellite images and geospatial data. The data on GEE are the contributions of various satellites such as ASTER, MODIS, and Landsat. Thus, it has a timeline of satellite data.</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It comes along with the web-based IDE at code.earthengine.google.com for the Earth Engine JavaScript API. Code Editor features are designed to make developing complex geospatial workflows fast and easy.</a:t>
            </a:r>
            <a:endParaRPr sz="1600">
              <a:solidFill>
                <a:schemeClr val="dk1"/>
              </a:solidFill>
            </a:endParaRPr>
          </a:p>
          <a:p>
            <a:pPr marL="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It is a huge platform with numerous kinds of available data for carrying out research using satellite data. For e.g. Global Forest Cover Change is a project developed by the World Resource Institute to monitor the forests of the world in real-time. </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149200" y="188450"/>
            <a:ext cx="8920500" cy="458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rPr>
              <a:t>Data Set</a:t>
            </a:r>
            <a:endParaRPr sz="2000"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 dataset used for this study is as presented in the research paper: "Detecting the Boundaries of Urban Areas in India: A dataset for Pixel-based Classification in Google Earth Engine (Remote Sens., vol. 8(8) , no. 634 (2016)).” </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It consists of 21, 030 polygons (Geographically mapped areas) which have been manually classified under two classes: Built-Up and Non-Built-Up. These polygons are of size 30mx30m (on Map Scale) which are randomly distributed over the mainland India. </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 polygons with more than 50% area covered with man-made structures are classified into Built-up and the remaining as Non-Built-Up.</a:t>
            </a:r>
            <a:endParaRPr sz="1700">
              <a:solidFill>
                <a:schemeClr val="dk1"/>
              </a:solidFill>
            </a:endParaRPr>
          </a:p>
          <a:p>
            <a:pPr marL="0" lvl="0" indent="0" algn="l" rtl="0">
              <a:spcBef>
                <a:spcPts val="0"/>
              </a:spcBef>
              <a:spcAft>
                <a:spcPts val="0"/>
              </a:spcAft>
              <a:buNone/>
            </a:pPr>
            <a:endParaRPr sz="1700">
              <a:solidFill>
                <a:schemeClr val="dk1"/>
              </a:solidFill>
            </a:endParaRPr>
          </a:p>
          <a:p>
            <a:pPr marL="457200" lvl="0" indent="-336550" algn="l" rtl="0">
              <a:spcBef>
                <a:spcPts val="0"/>
              </a:spcBef>
              <a:spcAft>
                <a:spcPts val="0"/>
              </a:spcAft>
              <a:buClr>
                <a:schemeClr val="dk1"/>
              </a:buClr>
              <a:buSzPts val="1700"/>
              <a:buChar char="❏"/>
            </a:pPr>
            <a:r>
              <a:rPr lang="en" sz="1700">
                <a:solidFill>
                  <a:schemeClr val="dk1"/>
                </a:solidFill>
              </a:rPr>
              <a:t>The dataset was generated using WorldPop, a per-pixel population estimation of the 2010- 2011 India census dataset to create the sampled polygons.</a:t>
            </a:r>
            <a:endParaRPr sz="1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267000" y="141350"/>
            <a:ext cx="8685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rPr>
              <a:t>Data Set Construction Flow Chart</a:t>
            </a:r>
            <a:r>
              <a:rPr lang="en" b="1">
                <a:solidFill>
                  <a:schemeClr val="dk1"/>
                </a:solidFill>
              </a:rPr>
              <a:t> </a:t>
            </a:r>
            <a:endParaRPr b="1">
              <a:solidFill>
                <a:schemeClr val="dk1"/>
              </a:solidFill>
            </a:endParaRPr>
          </a:p>
        </p:txBody>
      </p:sp>
      <p:pic>
        <p:nvPicPr>
          <p:cNvPr id="95" name="Google Shape;95;p19"/>
          <p:cNvPicPr preferRelativeResize="0"/>
          <p:nvPr/>
        </p:nvPicPr>
        <p:blipFill>
          <a:blip r:embed="rId3">
            <a:alphaModFix/>
          </a:blip>
          <a:stretch>
            <a:fillRect/>
          </a:stretch>
        </p:blipFill>
        <p:spPr>
          <a:xfrm>
            <a:off x="267000" y="496700"/>
            <a:ext cx="8685000" cy="4560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p:nvPr/>
        </p:nvSpPr>
        <p:spPr>
          <a:xfrm>
            <a:off x="329800" y="94225"/>
            <a:ext cx="8033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rPr>
              <a:t>Satellite View of Polygon Representation</a:t>
            </a:r>
            <a:endParaRPr sz="2000" b="1">
              <a:solidFill>
                <a:schemeClr val="dk1"/>
              </a:solidFill>
            </a:endParaRPr>
          </a:p>
        </p:txBody>
      </p:sp>
      <p:pic>
        <p:nvPicPr>
          <p:cNvPr id="101" name="Google Shape;101;p20"/>
          <p:cNvPicPr preferRelativeResize="0"/>
          <p:nvPr/>
        </p:nvPicPr>
        <p:blipFill>
          <a:blip r:embed="rId3">
            <a:alphaModFix/>
          </a:blip>
          <a:stretch>
            <a:fillRect/>
          </a:stretch>
        </p:blipFill>
        <p:spPr>
          <a:xfrm>
            <a:off x="121000" y="959100"/>
            <a:ext cx="3828901" cy="2825900"/>
          </a:xfrm>
          <a:prstGeom prst="rect">
            <a:avLst/>
          </a:prstGeom>
          <a:noFill/>
          <a:ln>
            <a:noFill/>
          </a:ln>
        </p:spPr>
      </p:pic>
      <p:pic>
        <p:nvPicPr>
          <p:cNvPr id="102" name="Google Shape;102;p20"/>
          <p:cNvPicPr preferRelativeResize="0"/>
          <p:nvPr/>
        </p:nvPicPr>
        <p:blipFill>
          <a:blip r:embed="rId4">
            <a:alphaModFix/>
          </a:blip>
          <a:stretch>
            <a:fillRect/>
          </a:stretch>
        </p:blipFill>
        <p:spPr>
          <a:xfrm>
            <a:off x="4790125" y="947400"/>
            <a:ext cx="3871475" cy="2849300"/>
          </a:xfrm>
          <a:prstGeom prst="rect">
            <a:avLst/>
          </a:prstGeom>
          <a:noFill/>
          <a:ln>
            <a:noFill/>
          </a:ln>
        </p:spPr>
      </p:pic>
      <p:sp>
        <p:nvSpPr>
          <p:cNvPr id="103" name="Google Shape;103;p20"/>
          <p:cNvSpPr txBox="1"/>
          <p:nvPr/>
        </p:nvSpPr>
        <p:spPr>
          <a:xfrm>
            <a:off x="314100" y="3957750"/>
            <a:ext cx="3039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dk1"/>
                </a:solidFill>
              </a:rPr>
              <a:t>Non- Built up </a:t>
            </a:r>
            <a:endParaRPr sz="1600" b="1" dirty="0">
              <a:solidFill>
                <a:schemeClr val="dk1"/>
              </a:solidFill>
            </a:endParaRPr>
          </a:p>
        </p:txBody>
      </p:sp>
      <p:sp>
        <p:nvSpPr>
          <p:cNvPr id="104" name="Google Shape;104;p20"/>
          <p:cNvSpPr txBox="1"/>
          <p:nvPr/>
        </p:nvSpPr>
        <p:spPr>
          <a:xfrm>
            <a:off x="5076025" y="4078750"/>
            <a:ext cx="3039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dk1"/>
                </a:solidFill>
              </a:rPr>
              <a:t>Built up </a:t>
            </a:r>
            <a:endParaRPr sz="1600" b="1"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p:nvPr/>
        </p:nvSpPr>
        <p:spPr>
          <a:xfrm>
            <a:off x="290550" y="172750"/>
            <a:ext cx="881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rPr>
              <a:t>Map View of Polygon Representation</a:t>
            </a:r>
            <a:endParaRPr sz="1800" b="1">
              <a:solidFill>
                <a:schemeClr val="dk1"/>
              </a:solidFill>
            </a:endParaRPr>
          </a:p>
        </p:txBody>
      </p:sp>
      <p:pic>
        <p:nvPicPr>
          <p:cNvPr id="110" name="Google Shape;110;p21"/>
          <p:cNvPicPr preferRelativeResize="0"/>
          <p:nvPr/>
        </p:nvPicPr>
        <p:blipFill>
          <a:blip r:embed="rId3">
            <a:alphaModFix/>
          </a:blip>
          <a:stretch>
            <a:fillRect/>
          </a:stretch>
        </p:blipFill>
        <p:spPr>
          <a:xfrm>
            <a:off x="238750" y="771175"/>
            <a:ext cx="3970276" cy="3398600"/>
          </a:xfrm>
          <a:prstGeom prst="rect">
            <a:avLst/>
          </a:prstGeom>
          <a:noFill/>
          <a:ln>
            <a:noFill/>
          </a:ln>
        </p:spPr>
      </p:pic>
      <p:pic>
        <p:nvPicPr>
          <p:cNvPr id="111" name="Google Shape;111;p21"/>
          <p:cNvPicPr preferRelativeResize="0"/>
          <p:nvPr/>
        </p:nvPicPr>
        <p:blipFill>
          <a:blip r:embed="rId4">
            <a:alphaModFix/>
          </a:blip>
          <a:stretch>
            <a:fillRect/>
          </a:stretch>
        </p:blipFill>
        <p:spPr>
          <a:xfrm>
            <a:off x="4471075" y="771175"/>
            <a:ext cx="4630174" cy="33986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1596</Words>
  <Application>Microsoft Office PowerPoint</Application>
  <PresentationFormat>On-screen Show (16:9)</PresentationFormat>
  <Paragraphs>139</Paragraphs>
  <Slides>38</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Oswald</vt:lpstr>
      <vt:lpstr>Average</vt:lpstr>
      <vt:lpstr>Slate</vt:lpstr>
      <vt:lpstr>INDIAN INSTITUTE OF INFORMATION TECHNOLOGY, KOTA Department of Computer Science and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INSTITUTE OF INFORMATION TECHNOLOGY, KOTA Department of Computer Science and Engineering</dc:title>
  <dc:creator>Rajvir Singh</dc:creator>
  <cp:lastModifiedBy>Rajvir Singh</cp:lastModifiedBy>
  <cp:revision>4</cp:revision>
  <dcterms:modified xsi:type="dcterms:W3CDTF">2021-12-06T05:25:22Z</dcterms:modified>
</cp:coreProperties>
</file>